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  <p:sldMasterId id="2147483670" r:id="rId2"/>
  </p:sldMasterIdLst>
  <p:notesMasterIdLst>
    <p:notesMasterId r:id="rId44"/>
  </p:notesMasterIdLst>
  <p:sldIdLst>
    <p:sldId id="256" r:id="rId3"/>
    <p:sldId id="317" r:id="rId4"/>
    <p:sldId id="301" r:id="rId5"/>
    <p:sldId id="296" r:id="rId6"/>
    <p:sldId id="258" r:id="rId7"/>
    <p:sldId id="347" r:id="rId8"/>
    <p:sldId id="348" r:id="rId9"/>
    <p:sldId id="297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298" r:id="rId18"/>
    <p:sldId id="302" r:id="rId19"/>
    <p:sldId id="299" r:id="rId20"/>
    <p:sldId id="300" r:id="rId21"/>
    <p:sldId id="340" r:id="rId22"/>
    <p:sldId id="345" r:id="rId23"/>
    <p:sldId id="341" r:id="rId24"/>
    <p:sldId id="343" r:id="rId25"/>
    <p:sldId id="342" r:id="rId26"/>
    <p:sldId id="344" r:id="rId27"/>
    <p:sldId id="303" r:id="rId28"/>
    <p:sldId id="314" r:id="rId29"/>
    <p:sldId id="305" r:id="rId30"/>
    <p:sldId id="306" r:id="rId31"/>
    <p:sldId id="315" r:id="rId32"/>
    <p:sldId id="308" r:id="rId33"/>
    <p:sldId id="309" r:id="rId34"/>
    <p:sldId id="318" r:id="rId35"/>
    <p:sldId id="316" r:id="rId36"/>
    <p:sldId id="332" r:id="rId37"/>
    <p:sldId id="310" r:id="rId38"/>
    <p:sldId id="311" r:id="rId39"/>
    <p:sldId id="312" r:id="rId40"/>
    <p:sldId id="331" r:id="rId41"/>
    <p:sldId id="349" r:id="rId42"/>
    <p:sldId id="313" r:id="rId43"/>
  </p:sldIdLst>
  <p:sldSz cx="9144000" cy="6858000" type="screen4x3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C9389C-6389-4B40-9E2F-6B4C688D4F19}">
  <a:tblStyle styleId="{3AC9389C-6389-4B40-9E2F-6B4C688D4F1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2"/>
            <a:ext cx="4648199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997151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41792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59758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14149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44729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30910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5962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069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2984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84170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38913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2015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37820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0783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77886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9832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43026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67518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59556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28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60272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338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15001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80184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86794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620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0506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46632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6472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1575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2308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11784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27506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7275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70749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739759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9012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82160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7307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713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226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1423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755575" y="1124744"/>
            <a:ext cx="8064896" cy="50014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indent="-120650" rtl="0">
              <a:spcBef>
                <a:spcPts val="120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628650" indent="-234950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903288" indent="-16668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1081088" indent="-77787" rtl="0">
              <a:spcBef>
                <a:spcPts val="0"/>
              </a:spcBef>
              <a:buClr>
                <a:srgbClr val="DA1218"/>
              </a:buClr>
              <a:buFont typeface="Arial"/>
              <a:buChar char="•"/>
              <a:defRPr/>
            </a:lvl4pPr>
            <a:lvl5pPr marL="1258888" indent="-9048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685800" y="1772816"/>
            <a:ext cx="8062663" cy="16561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1371600" y="3717032"/>
            <a:ext cx="7376863" cy="19217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90" name="Shape 90"/>
          <p:cNvSpPr/>
          <p:nvPr/>
        </p:nvSpPr>
        <p:spPr>
          <a:xfrm>
            <a:off x="755575" y="547439"/>
            <a:ext cx="8388424" cy="8640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971600" y="1844824"/>
            <a:ext cx="7412359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971600" y="3512989"/>
            <a:ext cx="741235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97" name="Shape 97"/>
          <p:cNvSpPr/>
          <p:nvPr/>
        </p:nvSpPr>
        <p:spPr>
          <a:xfrm>
            <a:off x="467543" y="764704"/>
            <a:ext cx="8676456" cy="1440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971600" y="3429000"/>
            <a:ext cx="8172399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04" name="Shape 104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685800" y="1772816"/>
            <a:ext cx="8062663" cy="16561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1371600" y="3717032"/>
            <a:ext cx="7376863" cy="19217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29" name="Shape 29"/>
          <p:cNvSpPr/>
          <p:nvPr/>
        </p:nvSpPr>
        <p:spPr>
          <a:xfrm>
            <a:off x="755575" y="547439"/>
            <a:ext cx="8388424" cy="8640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71600" y="1844824"/>
            <a:ext cx="7412359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971600" y="3512989"/>
            <a:ext cx="741235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36" name="Shape 36"/>
          <p:cNvSpPr/>
          <p:nvPr/>
        </p:nvSpPr>
        <p:spPr>
          <a:xfrm>
            <a:off x="467543" y="764704"/>
            <a:ext cx="8676456" cy="1440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Shape 37"/>
          <p:cNvCxnSpPr/>
          <p:nvPr/>
        </p:nvCxnSpPr>
        <p:spPr>
          <a:xfrm>
            <a:off x="971600" y="3429000"/>
            <a:ext cx="8172399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755575" y="908720"/>
            <a:ext cx="393288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C00000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755575" y="1569317"/>
            <a:ext cx="3932884" cy="42310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534988" indent="-153987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808038" indent="-17303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985838" indent="-185737" rtl="0">
              <a:spcBef>
                <a:spcPts val="0"/>
              </a:spcBef>
              <a:defRPr/>
            </a:lvl4pPr>
            <a:lvl5pPr marL="1163638" indent="-9683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4836096" y="908720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C00000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835080" y="1561728"/>
            <a:ext cx="4040187" cy="42310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534988" indent="-153987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808038" indent="-17303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985838" indent="-185737" rtl="0">
              <a:spcBef>
                <a:spcPts val="0"/>
              </a:spcBef>
              <a:defRPr/>
            </a:lvl4pPr>
            <a:lvl5pPr marL="1163638" indent="-9683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755575" y="908720"/>
            <a:ext cx="393288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C00000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755575" y="1569317"/>
            <a:ext cx="3932884" cy="42310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534988" indent="-153987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808038" indent="-17303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985838" indent="-185737" rtl="0">
              <a:spcBef>
                <a:spcPts val="0"/>
              </a:spcBef>
              <a:defRPr/>
            </a:lvl4pPr>
            <a:lvl5pPr marL="1163638" indent="-9683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4836096" y="908720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C00000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75" name="Shape 75"/>
          <p:cNvSpPr txBox="1">
            <a:spLocks noGrp="1"/>
          </p:cNvSpPr>
          <p:nvPr>
            <p:ph type="body" idx="4"/>
          </p:nvPr>
        </p:nvSpPr>
        <p:spPr>
          <a:xfrm>
            <a:off x="4835080" y="1561728"/>
            <a:ext cx="4040187" cy="42310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534988" indent="-153987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808038" indent="-17303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985838" indent="-185737" rtl="0">
              <a:spcBef>
                <a:spcPts val="0"/>
              </a:spcBef>
              <a:defRPr/>
            </a:lvl4pPr>
            <a:lvl5pPr marL="1163638" indent="-9683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77" name="Shape 77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55575" y="1124744"/>
            <a:ext cx="8064896" cy="50014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indent="-120650" rtl="0">
              <a:spcBef>
                <a:spcPts val="1200"/>
              </a:spcBef>
              <a:buClr>
                <a:srgbClr val="DA1218"/>
              </a:buClr>
              <a:buFont typeface="Noto Symbol"/>
              <a:buChar char="▪"/>
              <a:defRPr/>
            </a:lvl1pPr>
            <a:lvl2pPr marL="628650" indent="-234950" rtl="0">
              <a:spcBef>
                <a:spcPts val="0"/>
              </a:spcBef>
              <a:buClr>
                <a:srgbClr val="DA1218"/>
              </a:buClr>
              <a:buFont typeface="Noto Symbol"/>
              <a:buChar char="↗"/>
              <a:defRPr/>
            </a:lvl2pPr>
            <a:lvl3pPr marL="903288" indent="-166687" rtl="0">
              <a:spcBef>
                <a:spcPts val="0"/>
              </a:spcBef>
              <a:buClr>
                <a:srgbClr val="DA1218"/>
              </a:buClr>
              <a:buFont typeface="Noto Symbol"/>
              <a:buChar char="✓"/>
              <a:defRPr/>
            </a:lvl3pPr>
            <a:lvl4pPr marL="1081088" indent="-77787" rtl="0">
              <a:spcBef>
                <a:spcPts val="0"/>
              </a:spcBef>
              <a:buClr>
                <a:srgbClr val="DA1218"/>
              </a:buClr>
              <a:buFont typeface="Arial"/>
              <a:buChar char="•"/>
              <a:defRPr/>
            </a:lvl4pPr>
            <a:lvl5pPr marL="1258888" indent="-90487" rtl="0">
              <a:spcBef>
                <a:spcPts val="0"/>
              </a:spcBef>
              <a:buClr>
                <a:srgbClr val="DA1218"/>
              </a:buClr>
              <a:buFont typeface="Courier New"/>
              <a:buChar char="o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755575" y="1124744"/>
            <a:ext cx="7931224" cy="50014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indent="-273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1pPr>
            <a:lvl2pPr marL="355600" marR="0" indent="-50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/>
            </a:lvl2pPr>
            <a:lvl3pPr marL="531813" marR="0" indent="-6191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3pPr>
            <a:lvl4pPr marL="723900" marR="0" indent="-88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4pPr>
            <a:lvl5pPr marL="900113" marR="0" indent="-6191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cxnSp>
        <p:nvCxnSpPr>
          <p:cNvPr id="15" name="Shape 15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Shape 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342899" cy="6856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755575" y="1124744"/>
            <a:ext cx="7931224" cy="50014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3050" marR="0" indent="-273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  <a:defRPr/>
            </a:lvl1pPr>
            <a:lvl2pPr marL="355600" marR="0" indent="-50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/>
            </a:lvl2pPr>
            <a:lvl3pPr marL="531813" marR="0" indent="-6191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3pPr>
            <a:lvl4pPr marL="723900" marR="0" indent="-88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4pPr>
            <a:lvl5pPr marL="900113" marR="0" indent="-6191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710208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AR"/>
              <a:t>‹#›</a:t>
            </a:fld>
            <a:endParaRPr lang="es-AR"/>
          </a:p>
        </p:txBody>
      </p:sp>
      <p:cxnSp>
        <p:nvCxnSpPr>
          <p:cNvPr id="66" name="Shape 66"/>
          <p:cNvCxnSpPr/>
          <p:nvPr/>
        </p:nvCxnSpPr>
        <p:spPr>
          <a:xfrm>
            <a:off x="827583" y="846000"/>
            <a:ext cx="8316415" cy="0"/>
          </a:xfrm>
          <a:prstGeom prst="straightConnector1">
            <a:avLst/>
          </a:prstGeom>
          <a:noFill/>
          <a:ln w="57150" cap="flat">
            <a:solidFill>
              <a:srgbClr val="DA121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" name="Shape 6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342899" cy="6856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jpg"/><Relationship Id="rId5" Type="http://schemas.openxmlformats.org/officeDocument/2006/relationships/image" Target="../media/image29.png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5" Type="http://schemas.openxmlformats.org/officeDocument/2006/relationships/image" Target="../media/image41.jpg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45639" y="0"/>
            <a:ext cx="8698360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3649" y="-3733"/>
            <a:ext cx="9157500" cy="68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103311" y="5645882"/>
            <a:ext cx="6552600" cy="79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AR" sz="28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</a:t>
            </a:r>
            <a:r>
              <a:rPr lang="es-AR" sz="28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Pi</a:t>
            </a:r>
            <a:endParaRPr lang="es-AR" sz="28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AR" sz="2600" b="1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Snappy</a:t>
            </a: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Ubuntu Core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25" y="1277471"/>
            <a:ext cx="7556461" cy="442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5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 Mate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285243"/>
            <a:ext cx="7814260" cy="43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3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PIDORA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69" y="968903"/>
            <a:ext cx="6668788" cy="500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OPENELEC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67081"/>
            <a:ext cx="7931224" cy="45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RECALBOX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08" y="1277471"/>
            <a:ext cx="7946391" cy="44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4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RECALBOX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220320"/>
            <a:ext cx="7990542" cy="449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se programa?</a:t>
            </a:r>
          </a:p>
        </p:txBody>
      </p:sp>
      <p:sp>
        <p:nvSpPr>
          <p:cNvPr id="8" name="Shape 310"/>
          <p:cNvSpPr txBox="1">
            <a:spLocks noGrp="1"/>
          </p:cNvSpPr>
          <p:nvPr>
            <p:ph type="body" idx="1"/>
          </p:nvPr>
        </p:nvSpPr>
        <p:spPr>
          <a:xfrm>
            <a:off x="3642812" y="1236379"/>
            <a:ext cx="5177659" cy="2818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Raspbian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trae instalado un interprete de Python y una librería (también en Python) que nos permite comunicarnos con los GPIO.</a:t>
            </a:r>
          </a:p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obstante se pueden instalar compiladores que corran sobre Linux.</a:t>
            </a:r>
          </a:p>
          <a:p>
            <a:pPr marL="355600" marR="0" lvl="1" indent="-76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167328"/>
            <a:ext cx="2887237" cy="2887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893" y="5676624"/>
            <a:ext cx="5634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1">
              <a:buSzPct val="100000"/>
            </a:pPr>
            <a:r>
              <a:rPr lang="es-AR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*Nosotros </a:t>
            </a:r>
            <a:r>
              <a:rPr lang="es-AR" sz="2400" b="1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utilizaremos Python</a:t>
            </a:r>
            <a:endParaRPr lang="es-AR" sz="2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081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son los GPIO?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61" y="1525962"/>
            <a:ext cx="3374333" cy="4264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1247" y="1633538"/>
            <a:ext cx="1613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G</a:t>
            </a:r>
          </a:p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P</a:t>
            </a:r>
          </a:p>
          <a:p>
            <a:pPr algn="ctr"/>
            <a:r>
              <a:rPr lang="es-AR" sz="6000" dirty="0" smtClean="0">
                <a:latin typeface="Cooper Black" panose="0208090404030B020404" pitchFamily="18" charset="0"/>
              </a:rPr>
              <a:t>I</a:t>
            </a:r>
          </a:p>
          <a:p>
            <a:pPr algn="ctr"/>
            <a:r>
              <a:rPr lang="es-AR" sz="6000" dirty="0">
                <a:latin typeface="Cooper Black" panose="0208090404030B020404" pitchFamily="18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83907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AR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</a:t>
            </a: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Los Puertos GPIO</a:t>
            </a:r>
            <a:r>
              <a:rPr lang="es-AR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es-AR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" y="1606644"/>
            <a:ext cx="1810507" cy="2287961"/>
          </a:xfrm>
          <a:prstGeom prst="rect">
            <a:avLst/>
          </a:prstGeom>
        </p:spPr>
      </p:pic>
      <p:sp>
        <p:nvSpPr>
          <p:cNvPr id="8" name="Shape 310"/>
          <p:cNvSpPr txBox="1">
            <a:spLocks noGrp="1"/>
          </p:cNvSpPr>
          <p:nvPr>
            <p:ph type="body" idx="1"/>
          </p:nvPr>
        </p:nvSpPr>
        <p:spPr>
          <a:xfrm>
            <a:off x="2716306" y="1606644"/>
            <a:ext cx="2541494" cy="19299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25" tIns="45700" rIns="91425" bIns="45700" anchor="t" anchorCtr="0">
            <a:noAutofit/>
          </a:bodyPr>
          <a:lstStyle/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General</a:t>
            </a: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 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es-AR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Purpose</a:t>
            </a: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  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Input</a:t>
            </a: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Output</a:t>
            </a: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76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91" y="4420137"/>
            <a:ext cx="3546377" cy="2376207"/>
          </a:xfrm>
          <a:prstGeom prst="rect">
            <a:avLst/>
          </a:prstGeom>
        </p:spPr>
      </p:pic>
      <p:sp>
        <p:nvSpPr>
          <p:cNvPr id="10" name="Shape 310"/>
          <p:cNvSpPr txBox="1">
            <a:spLocks/>
          </p:cNvSpPr>
          <p:nvPr/>
        </p:nvSpPr>
        <p:spPr>
          <a:xfrm>
            <a:off x="4334435" y="4125726"/>
            <a:ext cx="6171400" cy="19299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indent="-1206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28650" marR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↗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03288" marR="0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081088" marR="0" indent="-77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258888" marR="0" indent="-90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Courier New"/>
              <a:buChar char="o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55600" lvl="1" indent="-76200">
              <a:spcBef>
                <a:spcPts val="320"/>
              </a:spcBef>
              <a:buFont typeface="Noto Symbol"/>
              <a:buNone/>
            </a:pPr>
            <a:endParaRPr lang="es-AR" sz="16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310"/>
          <p:cNvSpPr txBox="1">
            <a:spLocks/>
          </p:cNvSpPr>
          <p:nvPr/>
        </p:nvSpPr>
        <p:spPr>
          <a:xfrm>
            <a:off x="4334434" y="4306509"/>
            <a:ext cx="4661647" cy="174915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indent="-1206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28650" marR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↗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03288" marR="0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081088" marR="0" indent="-77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258888" marR="0" indent="-90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Courier New"/>
              <a:buChar char="o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55600" lvl="1" indent="-177800">
              <a:buSzPct val="100000"/>
              <a:buFont typeface="Noto Symbol"/>
              <a:buChar char="✓"/>
            </a:pPr>
            <a:r>
              <a:rPr lang="es-AR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puertos </a:t>
            </a:r>
            <a:r>
              <a:rPr lang="es-AR" sz="2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DIGITALES</a:t>
            </a:r>
          </a:p>
          <a:p>
            <a:pPr marL="355600" lvl="1" indent="-177800">
              <a:buSzPct val="100000"/>
              <a:buFont typeface="Noto Symbol"/>
              <a:buChar char="✓"/>
            </a:pPr>
            <a:r>
              <a:rPr lang="es-AR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Algunos de entrada y salida de datos</a:t>
            </a:r>
          </a:p>
          <a:p>
            <a:pPr marL="355600" lvl="1" indent="-177800">
              <a:buSzPct val="100000"/>
              <a:buFont typeface="Noto Symbol"/>
              <a:buChar char="✓"/>
            </a:pPr>
            <a:r>
              <a:rPr lang="es-AR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 de alimentación</a:t>
            </a:r>
          </a:p>
          <a:p>
            <a:pPr marL="177800" lvl="1" indent="0">
              <a:buSzPct val="100000"/>
              <a:buFont typeface="Noto Symbol"/>
              <a:buNone/>
            </a:pPr>
            <a:endParaRPr lang="es-AR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lvl="1" indent="-76200">
              <a:spcBef>
                <a:spcPts val="320"/>
              </a:spcBef>
              <a:buFont typeface="Noto Symbol"/>
              <a:buNone/>
            </a:pPr>
            <a:endParaRPr lang="es-AR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310"/>
          <p:cNvSpPr txBox="1">
            <a:spLocks/>
          </p:cNvSpPr>
          <p:nvPr/>
        </p:nvSpPr>
        <p:spPr>
          <a:xfrm>
            <a:off x="5880447" y="1576484"/>
            <a:ext cx="3079376" cy="19299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indent="-1206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▪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1pPr>
            <a:lvl2pPr marL="628650" marR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↗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2pPr>
            <a:lvl3pPr marL="903288" marR="0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3pPr>
            <a:lvl4pPr marL="1081088" marR="0" indent="-77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4pPr>
            <a:lvl5pPr marL="1258888" marR="0" indent="-90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Courier New"/>
              <a:buChar char="o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  <a:rtl val="0"/>
              </a:defRPr>
            </a:lvl9pPr>
          </a:lstStyle>
          <a:p>
            <a:pPr marL="177800" lvl="1" indent="0">
              <a:buSzPct val="100000"/>
              <a:buFont typeface="Noto Symbol"/>
              <a:buNone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utilizan para interactuar con componentes digitales.</a:t>
            </a:r>
            <a:endParaRPr lang="es-A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identificamos los puertos GPIO?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310"/>
          <p:cNvSpPr txBox="1">
            <a:spLocks/>
          </p:cNvSpPr>
          <p:nvPr/>
        </p:nvSpPr>
        <p:spPr>
          <a:xfrm>
            <a:off x="4334435" y="4125726"/>
            <a:ext cx="6171400" cy="19299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0" marR="0" indent="-1206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28650" marR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↗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903288" marR="0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Noto Symbol"/>
              <a:buChar char="✓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081088" marR="0" indent="-77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1258888" marR="0" indent="-90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Font typeface="Courier New"/>
              <a:buChar char="o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55600" lvl="1" indent="-76200">
              <a:spcBef>
                <a:spcPts val="320"/>
              </a:spcBef>
              <a:buFont typeface="Noto Symbol"/>
              <a:buNone/>
            </a:pPr>
            <a:endParaRPr lang="es-AR" sz="16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>
              <a:spcBef>
                <a:spcPts val="360"/>
              </a:spcBef>
              <a:buFont typeface="Noto Symbol"/>
              <a:buNone/>
            </a:pPr>
            <a:endParaRPr lang="es-A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0" y="1089017"/>
            <a:ext cx="5082989" cy="53295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4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755575" y="1129679"/>
            <a:ext cx="8064896" cy="4891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▪"/>
            </a:pPr>
            <a:r>
              <a:rPr lang="es-AR" sz="1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 una introducción a:</a:t>
            </a:r>
          </a:p>
          <a:p>
            <a:pPr marL="534988" marR="0" lvl="1" indent="-268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↗"/>
            </a:pPr>
            <a:r>
              <a:rPr lang="es-AR" sz="1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</a:t>
            </a:r>
            <a:r>
              <a:rPr lang="es-AR" sz="1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s-AR" sz="16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</a:t>
            </a:r>
            <a:r>
              <a:rPr lang="es-AR" sz="1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</a:t>
            </a:r>
            <a:r>
              <a:rPr lang="es-AR" sz="1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534988" marR="0" lvl="1" indent="-268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↗"/>
            </a:pPr>
            <a:r>
              <a:rPr lang="es-A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son los puertos GPIO?</a:t>
            </a:r>
          </a:p>
          <a:p>
            <a:pPr marL="534988" marR="0" lvl="1" indent="-2682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↗"/>
            </a:pPr>
            <a:r>
              <a:rPr lang="es-AR" sz="1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interactuar de forma básica</a:t>
            </a:r>
            <a:r>
              <a:rPr lang="es-AR" sz="1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distintos tipos de componentes digitales</a:t>
            </a:r>
            <a:r>
              <a:rPr lang="es-AR" sz="1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s-AR" sz="1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4988" marR="0" lvl="1" indent="-16668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4988" marR="0" lvl="1" indent="-16668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158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158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Ejemplo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2050" name="Picture 2" descr="Resultado de imagen para raspberry pi hugh projec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10" y="1183340"/>
            <a:ext cx="6039553" cy="45316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8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¿Para qué la podemos usar?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2" y="1230466"/>
            <a:ext cx="3868009" cy="29010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8184">
            <a:off x="5663915" y="1396348"/>
            <a:ext cx="3075277" cy="23064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 descr="Resultado de imagen para raspberry pi retro ga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2257">
            <a:off x="5025307" y="4076098"/>
            <a:ext cx="2742535" cy="2269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1858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Ejemplo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69">
            <a:off x="5555868" y="1209472"/>
            <a:ext cx="2778600" cy="2083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87" y="1209472"/>
            <a:ext cx="3376336" cy="17660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68" y="3909191"/>
            <a:ext cx="2531058" cy="16360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4804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Ejemplo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431" y="4259303"/>
            <a:ext cx="2852805" cy="17830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1609">
            <a:off x="4834286" y="1512813"/>
            <a:ext cx="2991344" cy="1994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0" y="1313731"/>
            <a:ext cx="3288111" cy="2468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1769">
            <a:off x="787435" y="4560965"/>
            <a:ext cx="2614145" cy="18610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896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Ejemplo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61" y="1156069"/>
            <a:ext cx="2058921" cy="27452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283">
            <a:off x="5159405" y="1156069"/>
            <a:ext cx="3043300" cy="2282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4220654"/>
            <a:ext cx="3852022" cy="21683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5957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Ejemplo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9087">
            <a:off x="952924" y="1758368"/>
            <a:ext cx="3039606" cy="17159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2116">
            <a:off x="4321139" y="3119717"/>
            <a:ext cx="4105179" cy="23091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74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interactuar con componentes digitales?</a:t>
            </a:r>
            <a:endParaRPr lang="es-AR" sz="30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53" y="1697876"/>
            <a:ext cx="2770094" cy="35006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8" y="4258599"/>
            <a:ext cx="2212921" cy="22129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76" y="1437048"/>
            <a:ext cx="2129623" cy="2129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437048"/>
            <a:ext cx="2221214" cy="22212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083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4098" name="Picture 2" descr="Resultado de imagen para Simpsons press any k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23" y="1033042"/>
            <a:ext cx="6387353" cy="47905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55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- ¿Qué vamos a hacer?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1" y="4909540"/>
            <a:ext cx="1656603" cy="16566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2729752" y="5509375"/>
            <a:ext cx="3601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Medir Distancia</a:t>
            </a:r>
            <a:endParaRPr lang="es-A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52" y="3116093"/>
            <a:ext cx="1793447" cy="17934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2729752" y="3549474"/>
            <a:ext cx="42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500" dirty="0" smtClean="0">
                <a:latin typeface="Calibri" panose="020F0502020204030204" pitchFamily="34" charset="0"/>
                <a:cs typeface="Calibri" panose="020F0502020204030204" pitchFamily="34" charset="0"/>
              </a:rPr>
              <a:t>Detectar Movimiento</a:t>
            </a:r>
            <a:endParaRPr lang="es-AR" sz="3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297676"/>
            <a:ext cx="1793447" cy="13295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2729752" y="1869927"/>
            <a:ext cx="42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Controlar Leds</a:t>
            </a:r>
            <a:endParaRPr lang="es-A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- ¿Qué vamos a hacer?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6" y="4619786"/>
            <a:ext cx="1656603" cy="15592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2608729" y="5076260"/>
            <a:ext cx="59570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400" strike="sngStrike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Controlar un Motor Paso a Paso</a:t>
            </a:r>
            <a:endParaRPr lang="es-AR" sz="3400" strike="sngStrik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37" y="3080738"/>
            <a:ext cx="1656603" cy="136820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2608729" y="3457064"/>
            <a:ext cx="4418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Controlar un Servomotor</a:t>
            </a:r>
            <a:endParaRPr lang="es-A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6" y="1318682"/>
            <a:ext cx="1656603" cy="16566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2608729" y="175875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Controlar un </a:t>
            </a:r>
            <a:r>
              <a:rPr lang="es-AR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Relay</a:t>
            </a:r>
            <a:endParaRPr lang="es-A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25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lang="es-AR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</a:t>
            </a: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14" y="1472174"/>
            <a:ext cx="3374333" cy="42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- ¿Cómo lo vamos a hacer?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pic>
        <p:nvPicPr>
          <p:cNvPr id="6146" name="Picture 2" descr="Resultado de imagen para Simpsons fat hom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8" y="1101631"/>
            <a:ext cx="6247131" cy="45486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6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12692" y="1172886"/>
            <a:ext cx="6831107" cy="473037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3600" b="1" dirty="0" smtClean="0">
                <a:solidFill>
                  <a:srgbClr val="FFFF00"/>
                </a:solidFill>
              </a:rPr>
              <a:t>SETUP</a:t>
            </a:r>
            <a:endParaRPr lang="es-AR" sz="3600" b="1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27847" y="1458989"/>
            <a:ext cx="5472951" cy="202229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b="1" dirty="0" smtClean="0">
                <a:solidFill>
                  <a:schemeClr val="tx1"/>
                </a:solidFill>
              </a:rPr>
              <a:t>Library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27846" y="3611271"/>
            <a:ext cx="5472952" cy="213062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2000" b="1" dirty="0" err="1" smtClean="0">
                <a:solidFill>
                  <a:schemeClr val="tx1"/>
                </a:solidFill>
              </a:rPr>
              <a:t>Pins</a:t>
            </a:r>
            <a:endParaRPr lang="es-AR" sz="2000" b="1" dirty="0">
              <a:solidFill>
                <a:schemeClr val="tx1"/>
              </a:solidFill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Configuración GPIO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172432" y="1573305"/>
            <a:ext cx="4354308" cy="8158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RPi.GPIO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GPIO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72432" y="2592288"/>
            <a:ext cx="4354308" cy="8158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GPIO.setmode</a:t>
            </a:r>
            <a:r>
              <a:rPr lang="es-AR" sz="2400" b="1" dirty="0">
                <a:solidFill>
                  <a:schemeClr val="tx2"/>
                </a:solidFill>
              </a:rPr>
              <a:t>(GPIO.BCM)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72432" y="3694195"/>
            <a:ext cx="4354308" cy="8158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err="1" smtClean="0">
                <a:solidFill>
                  <a:schemeClr val="tx2"/>
                </a:solidFill>
              </a:rPr>
              <a:t>GPIO.setup</a:t>
            </a:r>
            <a:r>
              <a:rPr lang="es-AR" sz="2000" b="1" dirty="0" smtClean="0">
                <a:solidFill>
                  <a:schemeClr val="tx2"/>
                </a:solidFill>
              </a:rPr>
              <a:t>(</a:t>
            </a:r>
            <a:r>
              <a:rPr lang="es-AR" sz="2000" b="1" dirty="0" smtClean="0">
                <a:solidFill>
                  <a:schemeClr val="accent6"/>
                </a:solidFill>
              </a:rPr>
              <a:t>14</a:t>
            </a:r>
            <a:r>
              <a:rPr lang="es-AR" sz="2000" b="1" dirty="0" smtClean="0">
                <a:solidFill>
                  <a:schemeClr val="tx2"/>
                </a:solidFill>
              </a:rPr>
              <a:t>, </a:t>
            </a:r>
            <a:r>
              <a:rPr lang="es-AR" sz="2000" b="1" dirty="0">
                <a:solidFill>
                  <a:schemeClr val="tx2"/>
                </a:solidFill>
              </a:rPr>
              <a:t>GPIO.OUT)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72432" y="4796102"/>
            <a:ext cx="4354308" cy="8158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err="1" smtClean="0">
                <a:solidFill>
                  <a:schemeClr val="tx2"/>
                </a:solidFill>
              </a:rPr>
              <a:t>GPIO.setup</a:t>
            </a:r>
            <a:r>
              <a:rPr lang="es-AR" sz="2000" b="1" dirty="0" smtClean="0">
                <a:solidFill>
                  <a:schemeClr val="tx2"/>
                </a:solidFill>
              </a:rPr>
              <a:t>(</a:t>
            </a:r>
            <a:r>
              <a:rPr lang="es-AR" sz="2000" b="1" dirty="0" smtClean="0">
                <a:solidFill>
                  <a:schemeClr val="accent6"/>
                </a:solidFill>
              </a:rPr>
              <a:t>14</a:t>
            </a:r>
            <a:r>
              <a:rPr lang="es-AR" sz="2000" b="1" dirty="0" smtClean="0">
                <a:solidFill>
                  <a:schemeClr val="tx2"/>
                </a:solidFill>
              </a:rPr>
              <a:t>, GPIO.IN) </a:t>
            </a:r>
            <a:endParaRPr lang="es-AR" sz="2000" b="1" dirty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5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12692" y="1172886"/>
            <a:ext cx="6831107" cy="473037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pPr algn="ctr"/>
            <a:r>
              <a:rPr lang="es-AR" sz="3600" b="1" dirty="0" smtClean="0">
                <a:solidFill>
                  <a:srgbClr val="FFFF00"/>
                </a:solidFill>
              </a:rPr>
              <a:t>IO</a:t>
            </a:r>
            <a:endParaRPr lang="es-AR" sz="3600" b="1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27847" y="1458990"/>
            <a:ext cx="5472951" cy="14190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 smtClean="0">
                <a:solidFill>
                  <a:schemeClr val="tx1"/>
                </a:solidFill>
              </a:rPr>
              <a:t> GPIO.IN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I/O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72432" y="1954658"/>
            <a:ext cx="5026662" cy="8158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smtClean="0">
                <a:solidFill>
                  <a:schemeClr val="tx2"/>
                </a:solidFill>
              </a:rPr>
              <a:t>i = </a:t>
            </a:r>
            <a:r>
              <a:rPr lang="es-AR" sz="2400" b="1" dirty="0" err="1" smtClean="0">
                <a:solidFill>
                  <a:schemeClr val="tx2"/>
                </a:solidFill>
              </a:rPr>
              <a:t>GPIO.input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7847" y="3106637"/>
            <a:ext cx="5472951" cy="2352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 smtClean="0">
                <a:solidFill>
                  <a:schemeClr val="tx1"/>
                </a:solidFill>
              </a:rPr>
              <a:t> GPIO.OUT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72432" y="3646570"/>
            <a:ext cx="5026662" cy="815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GPIO.HIGH)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72432" y="4560965"/>
            <a:ext cx="5026662" cy="815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GPIO.LOW)</a:t>
            </a:r>
            <a:endParaRPr lang="es-AR" sz="2400" b="1" dirty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5392" y="931586"/>
            <a:ext cx="7440708" cy="5113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endParaRPr lang="es-AR" sz="2400" b="1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40548" y="1120974"/>
            <a:ext cx="5363104" cy="22398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 smtClean="0">
                <a:solidFill>
                  <a:schemeClr val="tx1"/>
                </a:solidFill>
              </a:rPr>
              <a:t> SETUP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PWM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85132" y="1649858"/>
            <a:ext cx="4925773" cy="6428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GPIO.setup</a:t>
            </a:r>
            <a:r>
              <a:rPr lang="es-AR" sz="2400" b="1" dirty="0">
                <a:solidFill>
                  <a:schemeClr val="tx2"/>
                </a:solidFill>
              </a:rPr>
              <a:t>(</a:t>
            </a:r>
            <a:r>
              <a:rPr lang="es-AR" sz="2400" b="1" dirty="0">
                <a:solidFill>
                  <a:schemeClr val="accent6"/>
                </a:solidFill>
              </a:rPr>
              <a:t>14</a:t>
            </a:r>
            <a:r>
              <a:rPr lang="es-AR" sz="2400" b="1" dirty="0">
                <a:solidFill>
                  <a:schemeClr val="tx2"/>
                </a:solidFill>
              </a:rPr>
              <a:t>, GPIO.OUT)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40548" y="3514707"/>
            <a:ext cx="5363104" cy="2273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smtClean="0">
                <a:solidFill>
                  <a:schemeClr val="tx1"/>
                </a:solidFill>
              </a:rPr>
              <a:t>PWM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85132" y="4040270"/>
            <a:ext cx="4925773" cy="3485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p</a:t>
            </a:r>
            <a:r>
              <a:rPr lang="es-AR" sz="2400" b="1" dirty="0" err="1" smtClean="0">
                <a:solidFill>
                  <a:schemeClr val="tx2"/>
                </a:solidFill>
              </a:rPr>
              <a:t>wm.start</a:t>
            </a:r>
            <a:r>
              <a:rPr lang="es-AR" sz="2400" b="1" dirty="0" smtClean="0">
                <a:solidFill>
                  <a:schemeClr val="tx2"/>
                </a:solidFill>
              </a:rPr>
              <a:t>(7.5)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85132" y="4472066"/>
            <a:ext cx="4925773" cy="2994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pwm.ChangeDutyCycle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rgbClr val="FFFF00"/>
                </a:solidFill>
              </a:rPr>
              <a:t>val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185132" y="2482084"/>
            <a:ext cx="4925773" cy="6808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pwm</a:t>
            </a:r>
            <a:r>
              <a:rPr lang="es-AR" sz="2400" b="1" dirty="0">
                <a:solidFill>
                  <a:schemeClr val="tx2"/>
                </a:solidFill>
              </a:rPr>
              <a:t> = </a:t>
            </a:r>
            <a:r>
              <a:rPr lang="es-AR" sz="2400" b="1" dirty="0" smtClean="0">
                <a:solidFill>
                  <a:schemeClr val="tx2"/>
                </a:solidFill>
              </a:rPr>
              <a:t>GPIO.PWM(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50)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63691" y="4851400"/>
            <a:ext cx="4925773" cy="3699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time.sleep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0.5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76391" y="5295900"/>
            <a:ext cx="4925773" cy="3699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pwm.stop</a:t>
            </a:r>
            <a:r>
              <a:rPr lang="es-AR" sz="2400" b="1" dirty="0" smtClean="0">
                <a:solidFill>
                  <a:schemeClr val="tx2"/>
                </a:solidFill>
              </a:rPr>
              <a:t>()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518808" y="3514707"/>
            <a:ext cx="1406418" cy="22738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smtClean="0">
                <a:solidFill>
                  <a:srgbClr val="FFFF00"/>
                </a:solidFill>
              </a:rPr>
              <a:t>val</a:t>
            </a:r>
          </a:p>
          <a:p>
            <a:pPr algn="ctr"/>
            <a:endParaRPr lang="es-AR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0°: 12.5</a:t>
            </a: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90°: 7.5</a:t>
            </a: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180°: 2.5</a:t>
            </a:r>
            <a:endParaRPr lang="es-AR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conexiones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27" y="89182"/>
            <a:ext cx="937741" cy="661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61" y="1082841"/>
            <a:ext cx="6663349" cy="48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2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</a:t>
            </a:r>
            <a:r>
              <a:rPr lang="es-AR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Protoboard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27" y="89182"/>
            <a:ext cx="937741" cy="661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edutech.atlantistelecom.com/img2/2017/04/protoboard-post-25570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3" y="2153183"/>
            <a:ext cx="7883427" cy="254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4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</a:t>
            </a:r>
            <a:r>
              <a:rPr lang="es-AR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pic>
        <p:nvPicPr>
          <p:cNvPr id="1026" name="Picture 2" descr="Resultado de imagen para ss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77" y="89181"/>
            <a:ext cx="658347" cy="6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t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39" y="126483"/>
            <a:ext cx="621045" cy="6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fil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6" y="1928990"/>
            <a:ext cx="2743281" cy="274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05" y="2170954"/>
            <a:ext cx="771012" cy="771012"/>
          </a:xfrm>
          <a:prstGeom prst="rect">
            <a:avLst/>
          </a:prstGeom>
        </p:spPr>
      </p:pic>
      <p:pic>
        <p:nvPicPr>
          <p:cNvPr id="21" name="Picture 4" descr="Resultado de imagen para ft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13" y="2759201"/>
            <a:ext cx="1086802" cy="108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arrow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229" y="2912518"/>
            <a:ext cx="1066787" cy="10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Resultado de imagen para arrow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28" y="2889728"/>
            <a:ext cx="1066787" cy="10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09" y="1981716"/>
            <a:ext cx="1885291" cy="23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Run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pic>
        <p:nvPicPr>
          <p:cNvPr id="1026" name="Picture 2" descr="Resultado de imagen para ss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77" y="89181"/>
            <a:ext cx="658347" cy="6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t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39" y="126483"/>
            <a:ext cx="621045" cy="6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arrow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229" y="2912518"/>
            <a:ext cx="1066787" cy="10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Resultado de imagen para arrow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28" y="2889728"/>
            <a:ext cx="1066787" cy="10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09" y="1981716"/>
            <a:ext cx="1885291" cy="2382466"/>
          </a:xfrm>
          <a:prstGeom prst="rect">
            <a:avLst/>
          </a:prstGeom>
        </p:spPr>
      </p:pic>
      <p:pic>
        <p:nvPicPr>
          <p:cNvPr id="2050" name="Picture 2" descr="Resultado de imagen para pc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6" y="1981716"/>
            <a:ext cx="2338388" cy="233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ss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61" y="2884234"/>
            <a:ext cx="1008347" cy="100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965110" y="4800593"/>
            <a:ext cx="5026662" cy="815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b="1" dirty="0" err="1" smtClean="0">
                <a:solidFill>
                  <a:srgbClr val="00FF00"/>
                </a:solidFill>
                <a:latin typeface="Modern No. 20" panose="02070704070505020303" pitchFamily="18" charset="0"/>
              </a:rPr>
              <a:t>python</a:t>
            </a:r>
            <a:r>
              <a:rPr lang="es-AR" sz="3600" b="1" dirty="0" smtClean="0">
                <a:solidFill>
                  <a:srgbClr val="00FF00"/>
                </a:solidFill>
                <a:latin typeface="Modern No. 20" panose="02070704070505020303" pitchFamily="18" charset="0"/>
              </a:rPr>
              <a:t> Ejercicio.py</a:t>
            </a:r>
            <a:endParaRPr lang="es-AR" sz="3600" b="1" dirty="0">
              <a:solidFill>
                <a:srgbClr val="00FF00"/>
              </a:solidFill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79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pic>
        <p:nvPicPr>
          <p:cNvPr id="1026" name="Picture 2" descr="Resultado de imagen para ss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77" y="89181"/>
            <a:ext cx="658347" cy="6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t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39" y="126483"/>
            <a:ext cx="621045" cy="6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para los simpsons 3 pregunt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7" y="1433139"/>
            <a:ext cx="5312857" cy="39846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13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795916" y="3943647"/>
            <a:ext cx="7440708" cy="18385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endParaRPr lang="es-AR" sz="2400" b="1" dirty="0">
              <a:solidFill>
                <a:srgbClr val="FFFF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95916" y="2436362"/>
            <a:ext cx="7440708" cy="144499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endParaRPr lang="es-AR" sz="2400" b="1" dirty="0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61437" y="925893"/>
            <a:ext cx="7440708" cy="14449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endParaRPr lang="es-AR" sz="2400" b="1" dirty="0">
              <a:solidFill>
                <a:srgbClr val="FFFF00"/>
              </a:solidFill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Resumen de las instrucciones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194408" y="1159440"/>
            <a:ext cx="4354308" cy="50352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RPi.GPIO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AR" sz="2400" b="1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s-AR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 GPIO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194408" y="1757820"/>
            <a:ext cx="4354308" cy="50352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GPIO.setmode</a:t>
            </a:r>
            <a:r>
              <a:rPr lang="es-AR" sz="2400" b="1" dirty="0">
                <a:solidFill>
                  <a:schemeClr val="tx2"/>
                </a:solidFill>
              </a:rPr>
              <a:t>(GPIO.BCM)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194408" y="2586043"/>
            <a:ext cx="4354308" cy="50352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err="1" smtClean="0">
                <a:solidFill>
                  <a:schemeClr val="tx2"/>
                </a:solidFill>
              </a:rPr>
              <a:t>GPIO.setup</a:t>
            </a:r>
            <a:r>
              <a:rPr lang="es-AR" sz="2000" b="1" dirty="0" smtClean="0">
                <a:solidFill>
                  <a:schemeClr val="tx2"/>
                </a:solidFill>
              </a:rPr>
              <a:t>(</a:t>
            </a:r>
            <a:r>
              <a:rPr lang="es-AR" sz="2000" b="1" dirty="0" smtClean="0">
                <a:solidFill>
                  <a:schemeClr val="accent6"/>
                </a:solidFill>
              </a:rPr>
              <a:t>14</a:t>
            </a:r>
            <a:r>
              <a:rPr lang="es-AR" sz="2000" b="1" dirty="0" smtClean="0">
                <a:solidFill>
                  <a:schemeClr val="tx2"/>
                </a:solidFill>
              </a:rPr>
              <a:t>, </a:t>
            </a:r>
            <a:r>
              <a:rPr lang="es-AR" sz="2000" b="1" dirty="0">
                <a:solidFill>
                  <a:schemeClr val="tx2"/>
                </a:solidFill>
              </a:rPr>
              <a:t>GPIO.OUT)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94408" y="3211057"/>
            <a:ext cx="4354308" cy="50352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err="1" smtClean="0">
                <a:solidFill>
                  <a:schemeClr val="tx2"/>
                </a:solidFill>
              </a:rPr>
              <a:t>GPIO.setup</a:t>
            </a:r>
            <a:r>
              <a:rPr lang="es-AR" sz="2000" b="1" dirty="0" smtClean="0">
                <a:solidFill>
                  <a:schemeClr val="tx2"/>
                </a:solidFill>
              </a:rPr>
              <a:t>(</a:t>
            </a:r>
            <a:r>
              <a:rPr lang="es-AR" sz="2000" b="1" dirty="0" smtClean="0">
                <a:solidFill>
                  <a:schemeClr val="accent6"/>
                </a:solidFill>
              </a:rPr>
              <a:t>14</a:t>
            </a:r>
            <a:r>
              <a:rPr lang="es-AR" sz="2000" b="1" dirty="0" smtClean="0">
                <a:solidFill>
                  <a:schemeClr val="tx2"/>
                </a:solidFill>
              </a:rPr>
              <a:t>, GPIO.IN) </a:t>
            </a:r>
            <a:endParaRPr lang="es-AR" sz="2000" b="1" dirty="0">
              <a:solidFill>
                <a:schemeClr val="tx2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98574" y="4131905"/>
            <a:ext cx="5026662" cy="4079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smtClean="0">
                <a:solidFill>
                  <a:schemeClr val="tx2"/>
                </a:solidFill>
              </a:rPr>
              <a:t>i = </a:t>
            </a:r>
            <a:r>
              <a:rPr lang="es-AR" sz="2400" b="1" dirty="0" err="1" smtClean="0">
                <a:solidFill>
                  <a:schemeClr val="tx2"/>
                </a:solidFill>
              </a:rPr>
              <a:t>GPIO.input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98574" y="4652177"/>
            <a:ext cx="5026662" cy="407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GPIO.HIGH)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898574" y="5238264"/>
            <a:ext cx="5026662" cy="407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GPIO.output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GPIO.LOW)</a:t>
            </a:r>
            <a:endParaRPr lang="es-AR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AR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es?	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443398" y="2248975"/>
            <a:ext cx="6211973" cy="100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lvl="1" indent="0">
              <a:buSzPct val="25000"/>
              <a:buNone/>
            </a:pPr>
            <a:r>
              <a:rPr lang="es-AR" sz="2400" b="0" i="1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000" dirty="0"/>
              <a:t>A small and affordable computer that you can use to learn </a:t>
            </a:r>
            <a:r>
              <a:rPr lang="en-US" sz="2000" dirty="0" smtClean="0"/>
              <a:t>programming.</a:t>
            </a:r>
            <a:r>
              <a:rPr lang="es-AR" sz="2400" b="0" i="1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lang="es-AR" sz="2400" b="0" i="1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1" indent="0" algn="r">
              <a:spcBef>
                <a:spcPts val="240"/>
              </a:spcBef>
              <a:buSzPct val="25000"/>
              <a:buNone/>
            </a:pPr>
            <a:r>
              <a:rPr lang="es-AR" sz="1200" b="1" i="1" dirty="0">
                <a:solidFill>
                  <a:schemeClr val="dk1"/>
                </a:solidFill>
              </a:rPr>
              <a:t>https://www.raspberrypi.org/</a:t>
            </a:r>
            <a:endParaRPr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" y="1606644"/>
            <a:ext cx="1810507" cy="22879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424" y="3360471"/>
            <a:ext cx="4069976" cy="2592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5392" y="931586"/>
            <a:ext cx="7440708" cy="5113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wordArtVert" rtlCol="0" anchor="b" anchorCtr="0"/>
          <a:lstStyle/>
          <a:p>
            <a:endParaRPr lang="es-AR" sz="2400" b="1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40548" y="1120974"/>
            <a:ext cx="5363104" cy="22398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dirty="0" smtClean="0">
                <a:solidFill>
                  <a:schemeClr val="tx1"/>
                </a:solidFill>
              </a:rPr>
              <a:t> SETUP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5916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– PWM</a:t>
            </a:r>
            <a:endParaRPr lang="es-AR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85132" y="1649858"/>
            <a:ext cx="4925773" cy="6428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GPIO.setup</a:t>
            </a:r>
            <a:r>
              <a:rPr lang="es-AR" sz="2400" b="1" dirty="0">
                <a:solidFill>
                  <a:schemeClr val="tx2"/>
                </a:solidFill>
              </a:rPr>
              <a:t>(</a:t>
            </a:r>
            <a:r>
              <a:rPr lang="es-AR" sz="2400" b="1" dirty="0">
                <a:solidFill>
                  <a:schemeClr val="accent6"/>
                </a:solidFill>
              </a:rPr>
              <a:t>14</a:t>
            </a:r>
            <a:r>
              <a:rPr lang="es-AR" sz="2400" b="1" dirty="0">
                <a:solidFill>
                  <a:schemeClr val="tx2"/>
                </a:solidFill>
              </a:rPr>
              <a:t>, GPIO.OUT)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40548" y="3514707"/>
            <a:ext cx="5363104" cy="2273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es-AR" sz="2400" b="1" smtClean="0">
                <a:solidFill>
                  <a:schemeClr val="tx1"/>
                </a:solidFill>
              </a:rPr>
              <a:t>PWM</a:t>
            </a: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85132" y="4040270"/>
            <a:ext cx="4925773" cy="3485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p</a:t>
            </a:r>
            <a:r>
              <a:rPr lang="es-AR" sz="2400" b="1" dirty="0" err="1" smtClean="0">
                <a:solidFill>
                  <a:schemeClr val="tx2"/>
                </a:solidFill>
              </a:rPr>
              <a:t>wm.start</a:t>
            </a:r>
            <a:r>
              <a:rPr lang="es-AR" sz="2400" b="1" dirty="0" smtClean="0">
                <a:solidFill>
                  <a:schemeClr val="tx2"/>
                </a:solidFill>
              </a:rPr>
              <a:t>(7.5)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85132" y="4472066"/>
            <a:ext cx="4925773" cy="2994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pwm.ChangeDutyCycle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rgbClr val="FFFF00"/>
                </a:solidFill>
              </a:rPr>
              <a:t>val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185132" y="2482084"/>
            <a:ext cx="4925773" cy="6808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2"/>
                </a:solidFill>
              </a:rPr>
              <a:t>pwm</a:t>
            </a:r>
            <a:r>
              <a:rPr lang="es-AR" sz="2400" b="1" dirty="0">
                <a:solidFill>
                  <a:schemeClr val="tx2"/>
                </a:solidFill>
              </a:rPr>
              <a:t> = </a:t>
            </a:r>
            <a:r>
              <a:rPr lang="es-AR" sz="2400" b="1" dirty="0" smtClean="0">
                <a:solidFill>
                  <a:schemeClr val="tx2"/>
                </a:solidFill>
              </a:rPr>
              <a:t>GPIO.PWM(</a:t>
            </a:r>
            <a:r>
              <a:rPr lang="es-AR" sz="2400" b="1" dirty="0" smtClean="0">
                <a:solidFill>
                  <a:schemeClr val="accent6"/>
                </a:solidFill>
              </a:rPr>
              <a:t>14</a:t>
            </a:r>
            <a:r>
              <a:rPr lang="es-AR" sz="2400" b="1" dirty="0" smtClean="0">
                <a:solidFill>
                  <a:schemeClr val="tx2"/>
                </a:solidFill>
              </a:rPr>
              <a:t>, 50)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63691" y="4851400"/>
            <a:ext cx="4925773" cy="3699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time.sleep</a:t>
            </a:r>
            <a:r>
              <a:rPr lang="es-AR" sz="2400" b="1" dirty="0" smtClean="0">
                <a:solidFill>
                  <a:schemeClr val="tx2"/>
                </a:solidFill>
              </a:rPr>
              <a:t>(</a:t>
            </a:r>
            <a:r>
              <a:rPr lang="es-AR" sz="2400" b="1" dirty="0" smtClean="0">
                <a:solidFill>
                  <a:schemeClr val="accent6"/>
                </a:solidFill>
              </a:rPr>
              <a:t>0.5</a:t>
            </a:r>
            <a:r>
              <a:rPr lang="es-AR" sz="2400" b="1" dirty="0" smtClean="0">
                <a:solidFill>
                  <a:schemeClr val="tx2"/>
                </a:solidFill>
              </a:rPr>
              <a:t>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76391" y="5295900"/>
            <a:ext cx="4925773" cy="3699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 smtClean="0">
                <a:solidFill>
                  <a:schemeClr val="tx2"/>
                </a:solidFill>
              </a:rPr>
              <a:t>pwm.stop</a:t>
            </a:r>
            <a:r>
              <a:rPr lang="es-AR" sz="2400" b="1" dirty="0" smtClean="0">
                <a:solidFill>
                  <a:schemeClr val="tx2"/>
                </a:solidFill>
              </a:rPr>
              <a:t>()</a:t>
            </a:r>
            <a:endParaRPr lang="es-AR" sz="2400" b="1" dirty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518808" y="3514707"/>
            <a:ext cx="1406418" cy="22738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smtClean="0">
                <a:solidFill>
                  <a:srgbClr val="FFFF00"/>
                </a:solidFill>
              </a:rPr>
              <a:t>val</a:t>
            </a:r>
          </a:p>
          <a:p>
            <a:pPr algn="ctr"/>
            <a:endParaRPr lang="es-AR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0°: 12.5</a:t>
            </a: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90°: 7.5</a:t>
            </a:r>
          </a:p>
          <a:p>
            <a:pPr algn="ctr"/>
            <a:r>
              <a:rPr lang="es-AR" sz="2000" b="1" dirty="0" smtClean="0">
                <a:solidFill>
                  <a:schemeClr val="tx2"/>
                </a:solidFill>
              </a:rPr>
              <a:t>180°: 2.5</a:t>
            </a:r>
            <a:endParaRPr lang="es-AR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3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9" y="89182"/>
            <a:ext cx="520962" cy="658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89182"/>
            <a:ext cx="658346" cy="658346"/>
          </a:xfrm>
          <a:prstGeom prst="rect">
            <a:avLst/>
          </a:prstGeom>
        </p:spPr>
      </p:pic>
      <p:pic>
        <p:nvPicPr>
          <p:cNvPr id="1026" name="Picture 2" descr="Resultado de imagen para ss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77" y="89181"/>
            <a:ext cx="658347" cy="6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t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39" y="126483"/>
            <a:ext cx="621045" cy="6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n para simpsons ap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6363" y="891071"/>
            <a:ext cx="2817636" cy="49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3" y="1688459"/>
            <a:ext cx="2988424" cy="3776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1945" y="2255825"/>
            <a:ext cx="34627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5700" dirty="0" smtClean="0">
                <a:latin typeface="Cooper Black" panose="0208090404030B020404" pitchFamily="18" charset="0"/>
              </a:rPr>
              <a:t>¡Gracias!</a:t>
            </a:r>
            <a:endParaRPr lang="es-AR" sz="5700" dirty="0">
              <a:latin typeface="Cooper Black" panose="0208090404030B0204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436" y="86356"/>
            <a:ext cx="937741" cy="661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20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está compuesta?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" y="1606644"/>
            <a:ext cx="1810507" cy="2287961"/>
          </a:xfrm>
          <a:prstGeom prst="rect">
            <a:avLst/>
          </a:prstGeom>
        </p:spPr>
      </p:pic>
      <p:sp>
        <p:nvSpPr>
          <p:cNvPr id="8" name="Shape 310"/>
          <p:cNvSpPr txBox="1">
            <a:spLocks noGrp="1"/>
          </p:cNvSpPr>
          <p:nvPr>
            <p:ph type="body" idx="1"/>
          </p:nvPr>
        </p:nvSpPr>
        <p:spPr>
          <a:xfrm>
            <a:off x="2649071" y="1571116"/>
            <a:ext cx="6171400" cy="2818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</a:t>
            </a:r>
            <a:r>
              <a:rPr lang="es-AR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ARM</a:t>
            </a:r>
            <a:endParaRPr lang="es-AR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Puertos </a:t>
            </a:r>
          </a:p>
          <a:p>
            <a:pPr marL="630238" lvl="2" indent="-177800">
              <a:spcBef>
                <a:spcPts val="560"/>
              </a:spcBef>
              <a:buSzPct val="100000"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HDMI, USB, Ethernet, Salida video RCA, Salida de audio 3.5 </a:t>
            </a:r>
            <a:r>
              <a:rPr lang="es-AR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mm.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AR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Conectores GPIO</a:t>
            </a:r>
            <a:endParaRPr lang="es-AR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Ranura para micro</a:t>
            </a:r>
            <a:r>
              <a:rPr lang="es-AR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SD</a:t>
            </a:r>
          </a:p>
          <a:p>
            <a:pPr marL="355600" lvl="1" indent="-177800">
              <a:spcBef>
                <a:spcPts val="560"/>
              </a:spcBef>
              <a:buSzPct val="100000"/>
              <a:buFont typeface="Noto Symbol"/>
              <a:buChar char="✓"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</a:t>
            </a:r>
          </a:p>
          <a:p>
            <a:pPr marL="355600" lvl="1" indent="-177800">
              <a:spcBef>
                <a:spcPts val="560"/>
              </a:spcBef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</a:t>
            </a:r>
            <a:endParaRPr lang="es-AR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76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76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y especificaciones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976495"/>
              </p:ext>
            </p:extLst>
          </p:nvPr>
        </p:nvGraphicFramePr>
        <p:xfrm>
          <a:off x="890045" y="1008524"/>
          <a:ext cx="8025355" cy="4975416"/>
        </p:xfrm>
        <a:graphic>
          <a:graphicData uri="http://schemas.openxmlformats.org/drawingml/2006/table">
            <a:tbl>
              <a:tblPr/>
              <a:tblGrid>
                <a:gridCol w="888572">
                  <a:extLst>
                    <a:ext uri="{9D8B030D-6E8A-4147-A177-3AD203B41FA5}">
                      <a16:colId xmlns:a16="http://schemas.microsoft.com/office/drawing/2014/main" val="1382267363"/>
                    </a:ext>
                  </a:extLst>
                </a:gridCol>
                <a:gridCol w="1382223">
                  <a:extLst>
                    <a:ext uri="{9D8B030D-6E8A-4147-A177-3AD203B41FA5}">
                      <a16:colId xmlns:a16="http://schemas.microsoft.com/office/drawing/2014/main" val="2298034307"/>
                    </a:ext>
                  </a:extLst>
                </a:gridCol>
                <a:gridCol w="1382223">
                  <a:extLst>
                    <a:ext uri="{9D8B030D-6E8A-4147-A177-3AD203B41FA5}">
                      <a16:colId xmlns:a16="http://schemas.microsoft.com/office/drawing/2014/main" val="2329760062"/>
                    </a:ext>
                  </a:extLst>
                </a:gridCol>
                <a:gridCol w="1382223">
                  <a:extLst>
                    <a:ext uri="{9D8B030D-6E8A-4147-A177-3AD203B41FA5}">
                      <a16:colId xmlns:a16="http://schemas.microsoft.com/office/drawing/2014/main" val="2854638132"/>
                    </a:ext>
                  </a:extLst>
                </a:gridCol>
                <a:gridCol w="1396327">
                  <a:extLst>
                    <a:ext uri="{9D8B030D-6E8A-4147-A177-3AD203B41FA5}">
                      <a16:colId xmlns:a16="http://schemas.microsoft.com/office/drawing/2014/main" val="1477848890"/>
                    </a:ext>
                  </a:extLst>
                </a:gridCol>
                <a:gridCol w="1593787">
                  <a:extLst>
                    <a:ext uri="{9D8B030D-6E8A-4147-A177-3AD203B41FA5}">
                      <a16:colId xmlns:a16="http://schemas.microsoft.com/office/drawing/2014/main" val="4207651498"/>
                    </a:ext>
                  </a:extLst>
                </a:gridCol>
              </a:tblGrid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Modelo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Raspberry Pi 1 B+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Raspberry Pi 2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Raspberry Pi 3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Raspberry Pi Zero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Raspberry Pi Zero 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77332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 Feb 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Feb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 Feb 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Nov 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 Feb 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742581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Broadcom BCM2835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Broadcom BCM2836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Broadcom BCM2837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Broadcom BCM2835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Broadcom BCM2835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290958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ARM1176JZF-S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Cortex-A7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Cortex-A53 64-bit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ARM1176JZF-S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ARM1176JZF-S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26215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Nº Cores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052668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Clock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 MHz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 MHz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 GHz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GHz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GHz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873950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 MB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GB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GB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 MB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 MB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919534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 SD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 SD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 SD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 SD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 SD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446229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microUSB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microUSB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98207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Ethernet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723134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Wi-Fi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054785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Bluetooth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18890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HDMI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650641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849864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813468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558490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96155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DSI (LCD)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132001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Camara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373211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Altura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85.6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85.6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85.6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78336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Ancho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53.98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56.5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56.5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665419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Profundidad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03800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35755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Consumo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 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 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 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 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 </a:t>
                      </a:r>
                      <a:r>
                        <a:rPr lang="es-A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</a:t>
                      </a:r>
                      <a:endParaRPr lang="es-A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712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3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y especificaciones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6" name="Picture 2" descr="https://www.luisllamas.es/wp-content/uploads/2017/11/raspberry-pi-modelos-1-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896526"/>
            <a:ext cx="2802363" cy="19463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7" name="Picture 4" descr="https://www.luisllamas.es/wp-content/uploads/2017/11/raspberry-pi-modelos-3-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2966">
            <a:off x="4827491" y="1859579"/>
            <a:ext cx="3027643" cy="20202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8" name="Picture 6" descr="https://www.luisllamas.es/wp-content/uploads/2017/11/raspberry-pi-modelos-zer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99" y="4902711"/>
            <a:ext cx="2920519" cy="15399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9" name="Picture 8" descr="http://www.dpaonthenet.net/global/showimage/Article/132857/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4125">
            <a:off x="4833352" y="4944206"/>
            <a:ext cx="2295566" cy="14569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408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SO utiliza?</a:t>
            </a:r>
          </a:p>
        </p:txBody>
      </p:sp>
      <p:sp>
        <p:nvSpPr>
          <p:cNvPr id="8" name="Shape 310"/>
          <p:cNvSpPr txBox="1">
            <a:spLocks noGrp="1"/>
          </p:cNvSpPr>
          <p:nvPr>
            <p:ph type="body" idx="1"/>
          </p:nvPr>
        </p:nvSpPr>
        <p:spPr>
          <a:xfrm>
            <a:off x="4141694" y="1606644"/>
            <a:ext cx="4678777" cy="28181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Raspbian</a:t>
            </a: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Snappy</a:t>
            </a: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Ubuntu Core</a:t>
            </a:r>
          </a:p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</a:t>
            </a:r>
            <a:r>
              <a:rPr lang="es-AR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Mate</a:t>
            </a: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10 IOT Core</a:t>
            </a:r>
          </a:p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OSMC</a:t>
            </a:r>
          </a:p>
          <a:p>
            <a:pPr marL="3556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Font typeface="Noto Symbol"/>
              <a:buChar char="✓"/>
            </a:pPr>
            <a:r>
              <a:rPr lang="es-AR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</a:p>
          <a:p>
            <a:pPr marL="177800" lvl="1" indent="0" algn="r">
              <a:buSzPct val="100000"/>
              <a:buNone/>
            </a:pPr>
            <a:r>
              <a:rPr lang="es-AR" sz="1200" b="1" i="1" dirty="0">
                <a:solidFill>
                  <a:schemeClr val="dk1"/>
                </a:solidFill>
                <a:latin typeface="Arial Black" panose="020B0A04020102020204" pitchFamily="34" charset="0"/>
              </a:rPr>
              <a:t>https://</a:t>
            </a:r>
            <a:r>
              <a:rPr lang="es-AR" sz="1200" b="1" i="1" dirty="0" smtClean="0">
                <a:solidFill>
                  <a:schemeClr val="dk1"/>
                </a:solidFill>
                <a:latin typeface="Arial Black" panose="020B0A04020102020204" pitchFamily="34" charset="0"/>
              </a:rPr>
              <a:t>www.raspberrypi.org/downloads</a:t>
            </a:r>
            <a:endParaRPr lang="es-AR" sz="1200" dirty="0" smtClean="0">
              <a:solidFill>
                <a:schemeClr val="dk1"/>
              </a:solidFill>
              <a:latin typeface="Arial Black" panose="020B0A04020102020204" pitchFamily="34" charset="0"/>
              <a:ea typeface="Calibri"/>
              <a:cs typeface="Calibri"/>
              <a:sym typeface="Calibri"/>
            </a:endParaRPr>
          </a:p>
          <a:p>
            <a:pPr marL="177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218"/>
              </a:buClr>
              <a:buSzPct val="100000"/>
              <a:buNone/>
            </a:pPr>
            <a:endParaRPr lang="es-AR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1" indent="-76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6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A1218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893" y="5676624"/>
            <a:ext cx="5634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1">
              <a:buSzPct val="100000"/>
            </a:pPr>
            <a:r>
              <a:rPr lang="es-AR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*Nosotros </a:t>
            </a:r>
            <a:r>
              <a:rPr lang="es-AR" sz="2400" b="1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utilizaremos </a:t>
            </a:r>
            <a:r>
              <a:rPr lang="es-AR" sz="2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Raspbian</a:t>
            </a:r>
            <a:endParaRPr lang="es-AR" sz="2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93" y="1154670"/>
            <a:ext cx="3320225" cy="28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755575" y="0"/>
            <a:ext cx="7931224" cy="83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s-AR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 S.O.</a:t>
            </a:r>
            <a:endParaRPr lang="es-AR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18" y="89182"/>
            <a:ext cx="520962" cy="65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7" y="1143000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81" y="1381124"/>
            <a:ext cx="4524378" cy="18097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81" y="3735289"/>
            <a:ext cx="2090966" cy="2090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91" y="4114155"/>
            <a:ext cx="2773793" cy="1712100"/>
          </a:xfrm>
          <a:prstGeom prst="rect">
            <a:avLst/>
          </a:prstGeom>
        </p:spPr>
      </p:pic>
      <p:pic>
        <p:nvPicPr>
          <p:cNvPr id="6146" name="Picture 2" descr="Resultado de imagen para windows iot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9" y="4111013"/>
            <a:ext cx="1838699" cy="112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2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6702</TotalTime>
  <Words>687</Words>
  <Application>Microsoft Office PowerPoint</Application>
  <PresentationFormat>On-screen Show (4:3)</PresentationFormat>
  <Paragraphs>287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Arial Black</vt:lpstr>
      <vt:lpstr>Calibri</vt:lpstr>
      <vt:lpstr>Consolas</vt:lpstr>
      <vt:lpstr>Cooper Black</vt:lpstr>
      <vt:lpstr>Courier New</vt:lpstr>
      <vt:lpstr>Modern No. 20</vt:lpstr>
      <vt:lpstr>Noto Symbol</vt:lpstr>
      <vt:lpstr>Wingdings</vt:lpstr>
      <vt:lpstr>Office Theme</vt:lpstr>
      <vt:lpstr>1_Office Theme</vt:lpstr>
      <vt:lpstr>PowerPoint Presentation</vt:lpstr>
      <vt:lpstr>Objetivo</vt:lpstr>
      <vt:lpstr>¿Qué es Raspberry Pi?</vt:lpstr>
      <vt:lpstr>¿Qué es? </vt:lpstr>
      <vt:lpstr>¿Cómo está compuesta?</vt:lpstr>
      <vt:lpstr>Modelos y especificaciones</vt:lpstr>
      <vt:lpstr>Modelos y especificaciones</vt:lpstr>
      <vt:lpstr>¿Qué SO utiliza?</vt:lpstr>
      <vt:lpstr>Otros S.O.</vt:lpstr>
      <vt:lpstr>Snappy Ubuntu Core</vt:lpstr>
      <vt:lpstr>Ubuntu Mate</vt:lpstr>
      <vt:lpstr>PIDORA</vt:lpstr>
      <vt:lpstr>OPENELEC</vt:lpstr>
      <vt:lpstr>RECALBOX</vt:lpstr>
      <vt:lpstr>RECALBOX</vt:lpstr>
      <vt:lpstr>¿Cómo se programa?</vt:lpstr>
      <vt:lpstr>¿Qué son los GPIO?</vt:lpstr>
      <vt:lpstr>¿Qué Son Los Puertos GPIO? </vt:lpstr>
      <vt:lpstr>¿Cómo identificamos los puertos GPIO?</vt:lpstr>
      <vt:lpstr>Proyectos Ejemplo</vt:lpstr>
      <vt:lpstr>¿Para qué la podemos usar?</vt:lpstr>
      <vt:lpstr>Proyectos Ejemplo</vt:lpstr>
      <vt:lpstr>Proyectos Ejemplo</vt:lpstr>
      <vt:lpstr>Proyectos Ejemplo</vt:lpstr>
      <vt:lpstr>Proyectos Ejemplo</vt:lpstr>
      <vt:lpstr>¿Cómo interactuar con componentes digitales?</vt:lpstr>
      <vt:lpstr>Práctica</vt:lpstr>
      <vt:lpstr>Práctica - ¿Qué vamos a hacer?</vt:lpstr>
      <vt:lpstr>Práctica - ¿Qué vamos a hacer?</vt:lpstr>
      <vt:lpstr>Práctica - ¿Cómo lo vamos a hacer?</vt:lpstr>
      <vt:lpstr>Práctica – Configuración GPIO</vt:lpstr>
      <vt:lpstr>Práctica – I/O</vt:lpstr>
      <vt:lpstr>Práctica – PWM</vt:lpstr>
      <vt:lpstr>Diagrama de conexiones</vt:lpstr>
      <vt:lpstr>Diagrama Protoboard</vt:lpstr>
      <vt:lpstr>Práctica – Deploy</vt:lpstr>
      <vt:lpstr>Práctica – Run</vt:lpstr>
      <vt:lpstr>Preguntas</vt:lpstr>
      <vt:lpstr>Práctica – Resumen de las instrucciones</vt:lpstr>
      <vt:lpstr>Práctica – PWM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Santiago Esteban Diaz</cp:lastModifiedBy>
  <cp:revision>125</cp:revision>
  <dcterms:modified xsi:type="dcterms:W3CDTF">2018-10-24T22:43:43Z</dcterms:modified>
</cp:coreProperties>
</file>